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3" r:id="rId3"/>
    <p:sldId id="311" r:id="rId4"/>
    <p:sldId id="301" r:id="rId5"/>
    <p:sldId id="306" r:id="rId6"/>
    <p:sldId id="362" r:id="rId7"/>
    <p:sldId id="384" r:id="rId8"/>
    <p:sldId id="350" r:id="rId9"/>
    <p:sldId id="326" r:id="rId10"/>
    <p:sldId id="330" r:id="rId11"/>
    <p:sldId id="387" r:id="rId12"/>
    <p:sldId id="345" r:id="rId13"/>
    <p:sldId id="371" r:id="rId14"/>
    <p:sldId id="376" r:id="rId15"/>
    <p:sldId id="381" r:id="rId16"/>
    <p:sldId id="370" r:id="rId17"/>
    <p:sldId id="377" r:id="rId18"/>
    <p:sldId id="379" r:id="rId19"/>
    <p:sldId id="385" r:id="rId20"/>
    <p:sldId id="383" r:id="rId21"/>
    <p:sldId id="378" r:id="rId2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DA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1" autoAdjust="0"/>
    <p:restoredTop sz="93565"/>
  </p:normalViewPr>
  <p:slideViewPr>
    <p:cSldViewPr snapToGrid="0" snapToObjects="1">
      <p:cViewPr varScale="1">
        <p:scale>
          <a:sx n="85" d="100"/>
          <a:sy n="85" d="100"/>
        </p:scale>
        <p:origin x="192" y="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Leerstand_1!$D$18</c:f>
              <c:strCache>
                <c:ptCount val="1"/>
                <c:pt idx="0">
                  <c:v>Leerstand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Leerstand_1!$C$19:$C$25</c:f>
              <c:strCache>
                <c:ptCount val="7"/>
                <c:pt idx="0">
                  <c:v>Schweiz</c:v>
                </c:pt>
                <c:pt idx="1">
                  <c:v>Tourismusgemeinden</c:v>
                </c:pt>
                <c:pt idx="2">
                  <c:v>Peripherie ohne Tourismus</c:v>
                </c:pt>
                <c:pt idx="3">
                  <c:v>Agglomeration kleine &amp; mittlere Zentren</c:v>
                </c:pt>
                <c:pt idx="4">
                  <c:v>Kleine &amp; mittlere Zentren</c:v>
                </c:pt>
                <c:pt idx="5">
                  <c:v>Agglomeration Grosszentren</c:v>
                </c:pt>
                <c:pt idx="6">
                  <c:v>Grosszentren</c:v>
                </c:pt>
              </c:strCache>
            </c:strRef>
          </c:cat>
          <c:val>
            <c:numRef>
              <c:f>Leerstand_1!$D$19:$D$25</c:f>
              <c:numCache>
                <c:formatCode>0.00%</c:formatCode>
                <c:ptCount val="7"/>
                <c:pt idx="0">
                  <c:v>1.1458696439651314E-2</c:v>
                </c:pt>
                <c:pt idx="1">
                  <c:v>7.826058433443292E-3</c:v>
                </c:pt>
                <c:pt idx="2">
                  <c:v>1.3315049937515517E-2</c:v>
                </c:pt>
                <c:pt idx="3">
                  <c:v>1.6469634618177794E-2</c:v>
                </c:pt>
                <c:pt idx="4">
                  <c:v>1.6411820918947738E-2</c:v>
                </c:pt>
                <c:pt idx="5">
                  <c:v>8.5332584020335958E-3</c:v>
                </c:pt>
                <c:pt idx="6">
                  <c:v>4.2483637570748653E-3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0A-8444-B591-1D65582AF810}"/>
            </c:ext>
          </c:extLst>
        </c:ser>
        <c:ser>
          <c:idx val="3"/>
          <c:order val="1"/>
          <c:tx>
            <c:strRef>
              <c:f>Leerstand_1!$E$18</c:f>
              <c:strCache>
                <c:ptCount val="1"/>
                <c:pt idx="0">
                  <c:v>Leerstand 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Leerstand_1!$E$19:$E$25</c:f>
              <c:numCache>
                <c:formatCode>0.00%</c:formatCode>
                <c:ptCount val="7"/>
                <c:pt idx="0">
                  <c:v>1.2840192840336785E-2</c:v>
                </c:pt>
                <c:pt idx="1">
                  <c:v>8.8895938130159804E-3</c:v>
                </c:pt>
                <c:pt idx="2">
                  <c:v>1.532251372358067E-2</c:v>
                </c:pt>
                <c:pt idx="3">
                  <c:v>1.7085495366328189E-2</c:v>
                </c:pt>
                <c:pt idx="4">
                  <c:v>1.9080803194753436E-2</c:v>
                </c:pt>
                <c:pt idx="5">
                  <c:v>9.4971815911117363E-3</c:v>
                </c:pt>
                <c:pt idx="6">
                  <c:v>4.4631393550439514E-3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0A-8444-B591-1D65582AF810}"/>
            </c:ext>
          </c:extLst>
        </c:ser>
        <c:ser>
          <c:idx val="1"/>
          <c:order val="2"/>
          <c:tx>
            <c:strRef>
              <c:f>Leerstand_1!$F$18</c:f>
              <c:strCache>
                <c:ptCount val="1"/>
                <c:pt idx="0">
                  <c:v>Leerstand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Leerstand_1!$C$19:$C$25</c:f>
              <c:strCache>
                <c:ptCount val="7"/>
                <c:pt idx="0">
                  <c:v>Schweiz</c:v>
                </c:pt>
                <c:pt idx="1">
                  <c:v>Tourismusgemeinden</c:v>
                </c:pt>
                <c:pt idx="2">
                  <c:v>Peripherie ohne Tourismus</c:v>
                </c:pt>
                <c:pt idx="3">
                  <c:v>Agglomeration kleine &amp; mittlere Zentren</c:v>
                </c:pt>
                <c:pt idx="4">
                  <c:v>Kleine &amp; mittlere Zentren</c:v>
                </c:pt>
                <c:pt idx="5">
                  <c:v>Agglomeration Grosszentren</c:v>
                </c:pt>
                <c:pt idx="6">
                  <c:v>Grosszentren</c:v>
                </c:pt>
              </c:strCache>
            </c:strRef>
          </c:cat>
          <c:val>
            <c:numRef>
              <c:f>Leerstand_1!$F$19:$F$25</c:f>
              <c:numCache>
                <c:formatCode>0.00%</c:formatCode>
                <c:ptCount val="7"/>
                <c:pt idx="0">
                  <c:v>1.6831692135881648E-2</c:v>
                </c:pt>
                <c:pt idx="1">
                  <c:v>1.5503352065502605E-2</c:v>
                </c:pt>
                <c:pt idx="2">
                  <c:v>2.0791599370098564E-2</c:v>
                </c:pt>
                <c:pt idx="3">
                  <c:v>2.5151177796034194E-2</c:v>
                </c:pt>
                <c:pt idx="4">
                  <c:v>2.1436922903263572E-2</c:v>
                </c:pt>
                <c:pt idx="5">
                  <c:v>1.2896074964667062E-2</c:v>
                </c:pt>
                <c:pt idx="6">
                  <c:v>4.6128836589419521E-3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0A-8444-B591-1D65582AF810}"/>
            </c:ext>
          </c:extLst>
        </c:ser>
        <c:ser>
          <c:idx val="2"/>
          <c:order val="3"/>
          <c:tx>
            <c:strRef>
              <c:f>Leerstand_1!$G$18</c:f>
              <c:strCache>
                <c:ptCount val="1"/>
                <c:pt idx="0">
                  <c:v>Leerstand 2005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Leerstand_1!$C$19:$C$25</c:f>
              <c:strCache>
                <c:ptCount val="7"/>
                <c:pt idx="0">
                  <c:v>Schweiz</c:v>
                </c:pt>
                <c:pt idx="1">
                  <c:v>Tourismusgemeinden</c:v>
                </c:pt>
                <c:pt idx="2">
                  <c:v>Peripherie ohne Tourismus</c:v>
                </c:pt>
                <c:pt idx="3">
                  <c:v>Agglomeration kleine &amp; mittlere Zentren</c:v>
                </c:pt>
                <c:pt idx="4">
                  <c:v>Kleine &amp; mittlere Zentren</c:v>
                </c:pt>
                <c:pt idx="5">
                  <c:v>Agglomeration Grosszentren</c:v>
                </c:pt>
                <c:pt idx="6">
                  <c:v>Grosszentren</c:v>
                </c:pt>
              </c:strCache>
            </c:strRef>
          </c:cat>
          <c:val>
            <c:numRef>
              <c:f>Leerstand_1!$G$19:$G$25</c:f>
              <c:numCache>
                <c:formatCode>0.00%</c:formatCode>
                <c:ptCount val="7"/>
                <c:pt idx="0">
                  <c:v>9.7194988856460617E-3</c:v>
                </c:pt>
                <c:pt idx="1">
                  <c:v>1.1051050746821821E-2</c:v>
                </c:pt>
                <c:pt idx="2">
                  <c:v>1.2470535594124699E-2</c:v>
                </c:pt>
                <c:pt idx="3">
                  <c:v>1.2239081223202558E-2</c:v>
                </c:pt>
                <c:pt idx="4">
                  <c:v>1.2053487459819059E-2</c:v>
                </c:pt>
                <c:pt idx="5">
                  <c:v>7.489669018146578E-3</c:v>
                </c:pt>
                <c:pt idx="6">
                  <c:v>4.4208879377953259E-3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0A-8444-B591-1D65582AF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3084399"/>
        <c:axId val="1423365103"/>
      </c:barChart>
      <c:catAx>
        <c:axId val="14230843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23365103"/>
        <c:crosses val="autoZero"/>
        <c:auto val="1"/>
        <c:lblAlgn val="ctr"/>
        <c:lblOffset val="100"/>
        <c:noMultiLvlLbl val="0"/>
      </c:catAx>
      <c:valAx>
        <c:axId val="1423365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23084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0.68777</cdr:x>
      <cdr:y>0.63534</cdr:y>
    </cdr:from>
    <cdr:to>
      <cdr:x>0.82189</cdr:x>
      <cdr:y>0.73889</cdr:y>
    </cdr:to>
    <cdr:sp macro="" textlink="">
      <cdr:nvSpPr>
        <cdr:cNvPr id="5" name="Pfeil: nach links 4"/>
        <cdr:cNvSpPr/>
      </cdr:nvSpPr>
      <cdr:spPr bwMode="auto">
        <a:xfrm xmlns:a="http://schemas.openxmlformats.org/drawingml/2006/main">
          <a:off x="7018239" y="3011025"/>
          <a:ext cx="1368524" cy="490745"/>
        </a:xfrm>
        <a:prstGeom xmlns:a="http://schemas.openxmlformats.org/drawingml/2006/main" prst="left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D80F1-245E-964A-B67E-9CB648F002B6}" type="datetimeFigureOut">
              <a:rPr lang="de-DE" smtClean="0"/>
              <a:t>28.10.25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2BCBE-7191-3343-BE3B-951B320E80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641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970CC-E3F4-F349-90C5-80EA250EDDC2}" type="datetimeFigureOut">
              <a:rPr lang="de-DE" smtClean="0"/>
              <a:t>28.10.25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B9A75-4A0A-9F48-8390-BE2FDE0B34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7100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695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967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55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29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564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487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438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047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85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36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19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949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87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60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07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248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B9A75-4A0A-9F48-8390-BE2FDE0B343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18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0" y="345793"/>
            <a:ext cx="3300088" cy="497523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2507358" y="1335441"/>
            <a:ext cx="6636643" cy="3194163"/>
          </a:xfrm>
          <a:prstGeom prst="rect">
            <a:avLst/>
          </a:prstGeom>
          <a:solidFill>
            <a:srgbClr val="003C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660181" y="3654196"/>
            <a:ext cx="5589692" cy="69828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600" b="0" i="0" dirty="0">
                <a:latin typeface="Arial"/>
                <a:cs typeface="Arial"/>
              </a:rPr>
              <a:t>Thomas Egger</a:t>
            </a:r>
          </a:p>
          <a:p>
            <a:r>
              <a:rPr lang="en-US" sz="1600" b="0" i="0" dirty="0" err="1">
                <a:latin typeface="Arial"/>
                <a:cs typeface="Arial"/>
              </a:rPr>
              <a:t>Direktor</a:t>
            </a:r>
            <a:r>
              <a:rPr lang="en-US" sz="1600" b="0" i="0" dirty="0">
                <a:latin typeface="Arial"/>
                <a:cs typeface="Arial"/>
              </a:rPr>
              <a:t> SAB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49279" y="1450496"/>
            <a:ext cx="5759862" cy="39687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49279" y="1803979"/>
            <a:ext cx="5759862" cy="535517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56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0" y="345793"/>
            <a:ext cx="3300088" cy="497523"/>
          </a:xfrm>
          <a:prstGeom prst="rect">
            <a:avLst/>
          </a:prstGeom>
        </p:spPr>
      </p:pic>
      <p:sp>
        <p:nvSpPr>
          <p:cNvPr id="10" name="Bildplatzhalter 2"/>
          <p:cNvSpPr>
            <a:spLocks noGrp="1"/>
          </p:cNvSpPr>
          <p:nvPr>
            <p:ph type="pic" idx="10"/>
          </p:nvPr>
        </p:nvSpPr>
        <p:spPr>
          <a:xfrm>
            <a:off x="0" y="1024748"/>
            <a:ext cx="9144000" cy="29799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 flipV="1">
            <a:off x="2507358" y="3181144"/>
            <a:ext cx="6636643" cy="1615549"/>
          </a:xfrm>
          <a:prstGeom prst="rect">
            <a:avLst/>
          </a:prstGeom>
          <a:solidFill>
            <a:srgbClr val="003C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598942" y="3988846"/>
            <a:ext cx="5589692" cy="69828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600" b="0" i="0" dirty="0" err="1">
                <a:latin typeface="Arial"/>
                <a:cs typeface="Arial"/>
              </a:rPr>
              <a:t>Autor</a:t>
            </a:r>
            <a:r>
              <a:rPr lang="en-US" sz="1600" b="0" i="0" dirty="0">
                <a:latin typeface="Arial"/>
                <a:cs typeface="Arial"/>
              </a:rPr>
              <a:t>/in</a:t>
            </a:r>
          </a:p>
          <a:p>
            <a:r>
              <a:rPr lang="en-US" sz="1600" b="0" i="0" dirty="0">
                <a:latin typeface="Arial"/>
                <a:cs typeface="Arial"/>
              </a:rPr>
              <a:t>Position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98942" y="3236365"/>
            <a:ext cx="5759862" cy="39687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98942" y="3589848"/>
            <a:ext cx="5759862" cy="535517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3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5" y="361620"/>
            <a:ext cx="466372" cy="466999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Fusszeile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278" y="910933"/>
            <a:ext cx="7278644" cy="413384"/>
          </a:xfrm>
        </p:spPr>
        <p:txBody>
          <a:bodyPr anchor="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4278" y="1584381"/>
            <a:ext cx="7278644" cy="256875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638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5" y="361620"/>
            <a:ext cx="466372" cy="466999"/>
          </a:xfrm>
          <a:prstGeom prst="rect">
            <a:avLst/>
          </a:prstGeom>
        </p:spPr>
      </p:pic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924278" y="915732"/>
            <a:ext cx="7278644" cy="31429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24278" y="4201583"/>
            <a:ext cx="7278644" cy="4275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Fusszeile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728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24278" y="681992"/>
            <a:ext cx="7278644" cy="3812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24278" y="1173691"/>
            <a:ext cx="727864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24278" y="4598282"/>
            <a:ext cx="72786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 dirty="0" err="1"/>
              <a:t>Fusszeile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14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7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ctrTitle"/>
          </p:nvPr>
        </p:nvSpPr>
        <p:spPr>
          <a:xfrm>
            <a:off x="2649278" y="1450496"/>
            <a:ext cx="6723321" cy="396875"/>
          </a:xfrm>
        </p:spPr>
        <p:txBody>
          <a:bodyPr>
            <a:normAutofit fontScale="90000"/>
          </a:bodyPr>
          <a:lstStyle/>
          <a:p>
            <a:r>
              <a:rPr lang="de-CH" dirty="0"/>
              <a:t>Umgang mit temporär genutztem Wohnraum</a:t>
            </a:r>
            <a:br>
              <a:rPr lang="de-CH" dirty="0"/>
            </a:br>
            <a:br>
              <a:rPr lang="de-CH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41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CH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 für Lösungsansätze seitens der Unternehmen</a:t>
            </a:r>
          </a:p>
        </p:txBody>
      </p:sp>
      <p:pic>
        <p:nvPicPr>
          <p:cNvPr id="7" name="Grafik 6" descr="Ein Bild, das Im Haus, Mobiliar, Wand, Decke enthält.&#10;&#10;Automatisch generierte Beschreibung">
            <a:extLst>
              <a:ext uri="{FF2B5EF4-FFF2-40B4-BE49-F238E27FC236}">
                <a16:creationId xmlns:a16="http://schemas.microsoft.com/office/drawing/2014/main" id="{2BFAB6AC-BFAE-C36E-F312-2385B0705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6" y="1772631"/>
            <a:ext cx="4194010" cy="2360750"/>
          </a:xfrm>
          <a:prstGeom prst="rect">
            <a:avLst/>
          </a:prstGeom>
        </p:spPr>
      </p:pic>
      <p:pic>
        <p:nvPicPr>
          <p:cNvPr id="8" name="Grafik 7" descr="Ein Bild, das Text, Screenshot, Werkzeug, Design enthält.&#10;&#10;Automatisch generierte Beschreibung">
            <a:extLst>
              <a:ext uri="{FF2B5EF4-FFF2-40B4-BE49-F238E27FC236}">
                <a16:creationId xmlns:a16="http://schemas.microsoft.com/office/drawing/2014/main" id="{26879326-D1D2-8336-F8F6-4E4158BCD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44" y="726507"/>
            <a:ext cx="3244850" cy="405320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8F5DF0C-DD02-0948-9D79-E0818A272A60}"/>
              </a:ext>
            </a:extLst>
          </p:cNvPr>
          <p:cNvSpPr/>
          <p:nvPr/>
        </p:nvSpPr>
        <p:spPr>
          <a:xfrm>
            <a:off x="813539" y="4184694"/>
            <a:ext cx="23929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Team Lodge in Münster VS </a:t>
            </a:r>
            <a:endParaRPr lang="de-DE" sz="1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CE83E20-14E3-964C-B3E8-1736FFC2E5E4}"/>
              </a:ext>
            </a:extLst>
          </p:cNvPr>
          <p:cNvSpPr/>
          <p:nvPr/>
        </p:nvSpPr>
        <p:spPr>
          <a:xfrm>
            <a:off x="5683444" y="4746256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Bergbahnen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Grimentz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VS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3828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CH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Beispiele für Lösungsansätze seitens Gemeinden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79459DD-538E-CC64-A8DE-FB7152A5BA86}"/>
              </a:ext>
            </a:extLst>
          </p:cNvPr>
          <p:cNvSpPr txBox="1"/>
          <p:nvPr/>
        </p:nvSpPr>
        <p:spPr>
          <a:xfrm>
            <a:off x="844616" y="2483777"/>
            <a:ext cx="3313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Lenk: Die Gemeinde initiiert den Dialog</a:t>
            </a:r>
          </a:p>
        </p:txBody>
      </p:sp>
      <p:pic>
        <p:nvPicPr>
          <p:cNvPr id="9" name="Grafik 8" descr="Ein Bild, das Text, Screenshot, Wand, Im Haus enthält.&#10;&#10;Automatisch generierte Beschreibung">
            <a:extLst>
              <a:ext uri="{FF2B5EF4-FFF2-40B4-BE49-F238E27FC236}">
                <a16:creationId xmlns:a16="http://schemas.microsoft.com/office/drawing/2014/main" id="{D0E34A6E-54A6-F14E-98B4-79979A3BA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199"/>
          <a:stretch/>
        </p:blipFill>
        <p:spPr>
          <a:xfrm>
            <a:off x="5159829" y="959137"/>
            <a:ext cx="3457187" cy="1524640"/>
          </a:xfrm>
          <a:prstGeom prst="rect">
            <a:avLst/>
          </a:prstGeom>
        </p:spPr>
      </p:pic>
      <p:pic>
        <p:nvPicPr>
          <p:cNvPr id="10" name="Grafik 9" descr="Ein Bild, das Luftfotografie, draußen, Screenshot, Städtebau enthält.&#10;&#10;Automatisch generierte Beschreibung">
            <a:extLst>
              <a:ext uri="{FF2B5EF4-FFF2-40B4-BE49-F238E27FC236}">
                <a16:creationId xmlns:a16="http://schemas.microsoft.com/office/drawing/2014/main" id="{F77EA341-0512-6F44-B31A-535B3EE62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29" y="2880076"/>
            <a:ext cx="3457187" cy="18396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36E3D27-03F7-074F-A9F6-E6D2C288C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34" y="2880076"/>
            <a:ext cx="2768733" cy="1847141"/>
          </a:xfrm>
          <a:prstGeom prst="rect">
            <a:avLst/>
          </a:prstGeom>
        </p:spPr>
      </p:pic>
      <p:pic>
        <p:nvPicPr>
          <p:cNvPr id="12" name="Picture 2" descr="Keine Fotobeschreibung verfügbar.">
            <a:extLst>
              <a:ext uri="{FF2B5EF4-FFF2-40B4-BE49-F238E27FC236}">
                <a16:creationId xmlns:a16="http://schemas.microsoft.com/office/drawing/2014/main" id="{F7EF4534-A9A9-C441-B1C3-A8B0465A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4" y="976464"/>
            <a:ext cx="2757154" cy="150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9BEA1C5-29CD-8B49-9A8D-129F41A0D399}"/>
              </a:ext>
            </a:extLst>
          </p:cNvPr>
          <p:cNvSpPr txBox="1"/>
          <p:nvPr/>
        </p:nvSpPr>
        <p:spPr>
          <a:xfrm>
            <a:off x="5046502" y="2483776"/>
            <a:ext cx="3814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Sumvitg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: Zone für Angestelltenwohnungen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9A5D84C-C6D0-DF4C-84DD-C4B488ABAF6C}"/>
              </a:ext>
            </a:extLst>
          </p:cNvPr>
          <p:cNvSpPr txBox="1"/>
          <p:nvPr/>
        </p:nvSpPr>
        <p:spPr>
          <a:xfrm>
            <a:off x="5046502" y="4737749"/>
            <a:ext cx="3814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Engelberg: Boden im Baurecht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832A7C1-58E3-1C40-BBBF-973C7B81C8BD}"/>
              </a:ext>
            </a:extLst>
          </p:cNvPr>
          <p:cNvSpPr txBox="1"/>
          <p:nvPr/>
        </p:nvSpPr>
        <p:spPr>
          <a:xfrm>
            <a:off x="844616" y="4759824"/>
            <a:ext cx="3574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Flims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: Erstwohnanteil und Ersatzabgabe</a:t>
            </a:r>
          </a:p>
        </p:txBody>
      </p:sp>
    </p:spTree>
    <p:extLst>
      <p:ext uri="{BB962C8B-B14F-4D97-AF65-F5344CB8AC3E}">
        <p14:creationId xmlns:p14="http://schemas.microsoft.com/office/powerpoint/2010/main" val="1324015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92FE8BAB-3F57-080C-1337-CDE99F0BCF1C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CH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Erkenntnisse aus den Workshops in den drei Pilotgemeinden</a:t>
            </a:r>
          </a:p>
        </p:txBody>
      </p:sp>
      <p:pic>
        <p:nvPicPr>
          <p:cNvPr id="7" name="Grafik 6" descr="Ein Bild, das Kleidung, Mann, Stuhl, Mobiliar enthält.&#10;&#10;Automatisch generierte Beschreibung">
            <a:extLst>
              <a:ext uri="{FF2B5EF4-FFF2-40B4-BE49-F238E27FC236}">
                <a16:creationId xmlns:a16="http://schemas.microsoft.com/office/drawing/2014/main" id="{A4565531-43AD-120A-9398-20476D1B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2" b="12425"/>
          <a:stretch/>
        </p:blipFill>
        <p:spPr>
          <a:xfrm>
            <a:off x="1019577" y="3503896"/>
            <a:ext cx="2676659" cy="1213804"/>
          </a:xfrm>
          <a:prstGeom prst="rect">
            <a:avLst/>
          </a:prstGeom>
        </p:spPr>
      </p:pic>
      <p:pic>
        <p:nvPicPr>
          <p:cNvPr id="9" name="Grafik 8" descr="Ein Bild, das Im Haus, Person, Bürogebäude, Mobiliar enthält.&#10;&#10;Automatisch generierte Beschreibung">
            <a:extLst>
              <a:ext uri="{FF2B5EF4-FFF2-40B4-BE49-F238E27FC236}">
                <a16:creationId xmlns:a16="http://schemas.microsoft.com/office/drawing/2014/main" id="{65AF54FC-8879-8DD6-A080-B1E8FC06A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77" y="919691"/>
            <a:ext cx="2676659" cy="1463240"/>
          </a:xfrm>
          <a:prstGeom prst="rect">
            <a:avLst/>
          </a:prstGeom>
        </p:spPr>
      </p:pic>
      <p:pic>
        <p:nvPicPr>
          <p:cNvPr id="11" name="Grafik 10" descr="Ein Bild, das Stuhl, Mobiliar, Menschen, Im Haus enthält.&#10;&#10;Automatisch generierte Beschreibung">
            <a:extLst>
              <a:ext uri="{FF2B5EF4-FFF2-40B4-BE49-F238E27FC236}">
                <a16:creationId xmlns:a16="http://schemas.microsoft.com/office/drawing/2014/main" id="{8082F7FA-A22C-58BB-9763-CFF5DA6B8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77" y="2492433"/>
            <a:ext cx="2676659" cy="90196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F12E3F9-E9F9-3831-EA01-6EA2346E0342}"/>
              </a:ext>
            </a:extLst>
          </p:cNvPr>
          <p:cNvSpPr txBox="1"/>
          <p:nvPr/>
        </p:nvSpPr>
        <p:spPr>
          <a:xfrm rot="16200000">
            <a:off x="29916" y="1370318"/>
            <a:ext cx="1671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Lenk, 29.7.2024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FB72090-76BD-4922-81E6-F66FB6D1FABC}"/>
              </a:ext>
            </a:extLst>
          </p:cNvPr>
          <p:cNvSpPr txBox="1"/>
          <p:nvPr/>
        </p:nvSpPr>
        <p:spPr>
          <a:xfrm rot="16200000">
            <a:off x="198358" y="2680929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Obergoms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9.9.2024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F8B4EB7-DEF2-56A0-E02F-522EAFE8DCAF}"/>
              </a:ext>
            </a:extLst>
          </p:cNvPr>
          <p:cNvSpPr txBox="1"/>
          <p:nvPr/>
        </p:nvSpPr>
        <p:spPr>
          <a:xfrm rot="16200000">
            <a:off x="268089" y="384918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Scuol,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13.9.2024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285EB2E-4CA8-F139-E0AF-A7BF92D60B12}"/>
              </a:ext>
            </a:extLst>
          </p:cNvPr>
          <p:cNvSpPr txBox="1"/>
          <p:nvPr/>
        </p:nvSpPr>
        <p:spPr>
          <a:xfrm>
            <a:off x="3841763" y="906321"/>
            <a:ext cx="519027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Der Problemdruck ist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gross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Die Rekrutierung von Fachkräften ist massiv erschwert.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Alle wichtigen Akteure müssen an Bord und gemeinsam nach Lösungen suchen. Pauschale Kritik hilft nicht weiter.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Jemand muss den Lead übernehmen. Meist ist dies die Gemeinde. Zur Umsetzung sollte eine Projektgruppe eingesetzt werden.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Je nach Gemeinde ergeben sich völlig andere Lösungsansätze (Mobilisierung Bauland, Umnutzung leer stehender Gebäude, Wohnbaugenossenschaft usw.). Durch Kooperationen ergeben sich Lösungen (Skaleneffekte).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Die touristischen Unternehmen stehen in erster Linie selber in der Verantwortung, die Gemeinde kann unterstützen. Wichtig ist die Abstimmung mit den Instrumenten der Raumplanung.  </a:t>
            </a:r>
          </a:p>
        </p:txBody>
      </p:sp>
    </p:spTree>
    <p:extLst>
      <p:ext uri="{BB962C8B-B14F-4D97-AF65-F5344CB8AC3E}">
        <p14:creationId xmlns:p14="http://schemas.microsoft.com/office/powerpoint/2010/main" val="305921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Lösungsansätze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Umgang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E3227C-47AD-8C9A-1BE7-B3796ABB7034}"/>
              </a:ext>
            </a:extLst>
          </p:cNvPr>
          <p:cNvSpPr txBox="1"/>
          <p:nvPr/>
        </p:nvSpPr>
        <p:spPr>
          <a:xfrm>
            <a:off x="844616" y="1249411"/>
            <a:ext cx="4194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Bericht der SAB vom November 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(wird periodisch aktualisiert) </a:t>
            </a:r>
          </a:p>
        </p:txBody>
      </p:sp>
      <p:pic>
        <p:nvPicPr>
          <p:cNvPr id="8" name="Grafik 7" descr="Ein Bild, das Muster, Pixel, nähen enthält.&#10;&#10;Automatisch generierte Beschreibung">
            <a:extLst>
              <a:ext uri="{FF2B5EF4-FFF2-40B4-BE49-F238E27FC236}">
                <a16:creationId xmlns:a16="http://schemas.microsoft.com/office/drawing/2014/main" id="{A8676ADB-176A-8D2A-5E8F-C8EBB7EA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63" y="2154198"/>
            <a:ext cx="1765818" cy="17658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F044DE5-56A1-EE01-B1AC-7B57C1087BE3}"/>
              </a:ext>
            </a:extLst>
          </p:cNvPr>
          <p:cNvSpPr txBox="1"/>
          <p:nvPr/>
        </p:nvSpPr>
        <p:spPr>
          <a:xfrm>
            <a:off x="4572000" y="1249411"/>
            <a:ext cx="4194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Info-Plattform des BWO</a:t>
            </a:r>
          </a:p>
        </p:txBody>
      </p:sp>
      <p:pic>
        <p:nvPicPr>
          <p:cNvPr id="4" name="Grafik 3" descr="Ein Bild, das Muster, Quadrat, Symmetrie, Design enthält.&#10;&#10;Automatisch generierte Beschreibung">
            <a:extLst>
              <a:ext uri="{FF2B5EF4-FFF2-40B4-BE49-F238E27FC236}">
                <a16:creationId xmlns:a16="http://schemas.microsoft.com/office/drawing/2014/main" id="{EC7DCE9B-EB26-6375-D99F-8353C9FC2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945" y="2154198"/>
            <a:ext cx="1629295" cy="16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sz="2000" b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Vor- und Nachteile von Plattformen wie AirBnB</a:t>
            </a:r>
          </a:p>
        </p:txBody>
      </p:sp>
      <p:sp>
        <p:nvSpPr>
          <p:cNvPr id="3" name="Inhaltsplatzhalter 3">
            <a:extLst>
              <a:ext uri="{FF2B5EF4-FFF2-40B4-BE49-F238E27FC236}">
                <a16:creationId xmlns:a16="http://schemas.microsoft.com/office/drawing/2014/main" id="{5D12D545-A966-A9CF-B111-5D1FAD4CC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6" y="1329997"/>
            <a:ext cx="3270184" cy="3228918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de-DE" sz="1600" dirty="0"/>
            </a:br>
            <a:r>
              <a:rPr lang="de-DE" sz="1600" dirty="0"/>
              <a:t>Vermietung von Zweitwohnungen oder Hotelbetten</a:t>
            </a:r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br>
              <a:rPr lang="de-DE" sz="1600" dirty="0">
                <a:sym typeface="Wingdings" panose="05000000000000000000" pitchFamily="2" charset="2"/>
              </a:rPr>
            </a:br>
            <a:br>
              <a:rPr lang="de-DE" sz="1600" dirty="0">
                <a:sym typeface="Wingdings" panose="05000000000000000000" pitchFamily="2" charset="2"/>
              </a:rPr>
            </a:b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Dauerhafte Vermietung von Erstwohnungen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CE4CA079-35E2-E8E8-0558-E5353EAB8391}"/>
              </a:ext>
            </a:extLst>
          </p:cNvPr>
          <p:cNvSpPr txBox="1">
            <a:spLocks/>
          </p:cNvSpPr>
          <p:nvPr/>
        </p:nvSpPr>
        <p:spPr>
          <a:xfrm>
            <a:off x="5224070" y="1589236"/>
            <a:ext cx="3567218" cy="3285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00" dirty="0">
                <a:sym typeface="Wingdings" panose="05000000000000000000" pitchFamily="2" charset="2"/>
              </a:rPr>
              <a:t>Umwandlung vom kalten Betten in warme Betten</a:t>
            </a:r>
            <a:br>
              <a:rPr lang="de-DE" sz="1500" dirty="0">
                <a:sym typeface="Wingdings" panose="05000000000000000000" pitchFamily="2" charset="2"/>
              </a:rPr>
            </a:b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500" dirty="0">
                <a:sym typeface="Wingdings" panose="05000000000000000000" pitchFamily="2" charset="2"/>
              </a:rPr>
              <a:t>Bessere Auslastung von Räumlichkeiten, die sonst zu wenig genutzt werden</a:t>
            </a:r>
          </a:p>
          <a:p>
            <a:pPr marL="0" indent="0">
              <a:buNone/>
            </a:pP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500" dirty="0">
                <a:sym typeface="Wingdings" panose="05000000000000000000" pitchFamily="2" charset="2"/>
              </a:rPr>
              <a:t>Wohnungen werden dem Wohnungsmarkt entzogen und verschärfen die Wohnungsknappheit. </a:t>
            </a:r>
            <a:br>
              <a:rPr lang="de-DE" sz="1500" dirty="0">
                <a:sym typeface="Wingdings" panose="05000000000000000000" pitchFamily="2" charset="2"/>
              </a:rPr>
            </a:b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Mietniveau steigt an. </a:t>
            </a:r>
            <a:endParaRPr lang="de-DE" sz="1500" dirty="0"/>
          </a:p>
        </p:txBody>
      </p:sp>
      <p:sp>
        <p:nvSpPr>
          <p:cNvPr id="7" name="Additionszeichen 5">
            <a:extLst>
              <a:ext uri="{FF2B5EF4-FFF2-40B4-BE49-F238E27FC236}">
                <a16:creationId xmlns:a16="http://schemas.microsoft.com/office/drawing/2014/main" id="{4801A93F-AC0A-02A1-7F92-DBCB9A074133}"/>
              </a:ext>
            </a:extLst>
          </p:cNvPr>
          <p:cNvSpPr/>
          <p:nvPr/>
        </p:nvSpPr>
        <p:spPr>
          <a:xfrm>
            <a:off x="6418942" y="1055779"/>
            <a:ext cx="561975" cy="523875"/>
          </a:xfrm>
          <a:prstGeom prst="mathPlus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Minuszeichen 6">
            <a:extLst>
              <a:ext uri="{FF2B5EF4-FFF2-40B4-BE49-F238E27FC236}">
                <a16:creationId xmlns:a16="http://schemas.microsoft.com/office/drawing/2014/main" id="{915F927E-30F6-1C1B-B074-1A7819299276}"/>
              </a:ext>
            </a:extLst>
          </p:cNvPr>
          <p:cNvSpPr/>
          <p:nvPr/>
        </p:nvSpPr>
        <p:spPr>
          <a:xfrm>
            <a:off x="6376257" y="3057303"/>
            <a:ext cx="647347" cy="752475"/>
          </a:xfrm>
          <a:prstGeom prst="mathMinus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79EAED2-CD2D-A379-FC87-A70BB1EDBF1B}"/>
              </a:ext>
            </a:extLst>
          </p:cNvPr>
          <p:cNvCxnSpPr/>
          <p:nvPr/>
        </p:nvCxnSpPr>
        <p:spPr>
          <a:xfrm>
            <a:off x="3673539" y="2248783"/>
            <a:ext cx="1231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7991375B-8238-3980-0241-212BD73BBAA4}"/>
              </a:ext>
            </a:extLst>
          </p:cNvPr>
          <p:cNvCxnSpPr/>
          <p:nvPr/>
        </p:nvCxnSpPr>
        <p:spPr>
          <a:xfrm>
            <a:off x="3673540" y="4128837"/>
            <a:ext cx="1231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90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DE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Übersicht aktuelle </a:t>
            </a:r>
            <a:r>
              <a:rPr lang="de-DE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r>
              <a:rPr lang="de-DE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Kantonen und Gemeinden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E03EC65-F20A-01CE-F851-743531EFB375}"/>
              </a:ext>
            </a:extLst>
          </p:cNvPr>
          <p:cNvSpPr txBox="1"/>
          <p:nvPr/>
        </p:nvSpPr>
        <p:spPr>
          <a:xfrm>
            <a:off x="1004661" y="1232922"/>
            <a:ext cx="77724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Verschiedene Kantone und Gemeinden haben in den letzten Jahren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ergriffen: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90-Tage-Regel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mit Verbot der Vermietung über 90 Tage (z.B. Genf, Waadt, Tessin, Luzern)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Verpflichtung zur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Registrierung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(z.B. Davos, Klosters, Luzern).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Bewilligungspflicht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für kurzzeitige Vermietung (z.B. Tessin).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Einschränkung der kurzzeitigen Vermietung über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Zonenvorschriften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(z.B.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Dättlikon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Unterseen, Interlaken).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Erlass von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Planungszonen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um Zeit zu gewinnen (z.B. Sigriswil,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Täsch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Interlaken, Unterseen).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Einzug von </a:t>
            </a:r>
            <a:r>
              <a:rPr lang="de-CH" sz="14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Tourismusa</a:t>
            </a:r>
            <a:r>
              <a:rPr lang="de-CH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bgaben</a:t>
            </a: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direkt durch </a:t>
            </a:r>
            <a:r>
              <a:rPr lang="de-CH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Airbnb</a:t>
            </a: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(Kantone Basel-Landschaft, Basel-Stadt, Freiburg, Genf, Luzern, Schaffhausen, teilweise Waadt, Zug und Zürich)</a:t>
            </a:r>
            <a:endParaRPr lang="de-CH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2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Genf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setzt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90-Tage-Regel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9F9A90-8076-92EC-54FE-EFA3ACFC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6" y="1120815"/>
            <a:ext cx="3154268" cy="21028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93D879-618B-BA57-02C6-6AE4C6EC5FB3}"/>
              </a:ext>
            </a:extLst>
          </p:cNvPr>
          <p:cNvSpPr txBox="1"/>
          <p:nvPr/>
        </p:nvSpPr>
        <p:spPr>
          <a:xfrm>
            <a:off x="777290" y="3327618"/>
            <a:ext cx="39859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Die kurzzeitige Vermietung von Wohnungen wird auf maximal 90 Tage beschränkt. 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Eine länger dauernde Vermietung erfordert eine Nutzungsänderung von einer Wohnung in ein Geschäftslokal.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Seit 2020 wird zudem die Kurtaxe automatisch über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erhoben.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8BEE32-0792-7171-912A-76D65859FAD5}"/>
              </a:ext>
            </a:extLst>
          </p:cNvPr>
          <p:cNvSpPr txBox="1"/>
          <p:nvPr/>
        </p:nvSpPr>
        <p:spPr>
          <a:xfrm>
            <a:off x="4763193" y="971802"/>
            <a:ext cx="3985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Vorteile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Einfach zu kommunizieren.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Breit akzeptiert.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macht bei Erhebung Kurtaxe mit.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Nachteile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Kontrollen erfolgen immer noch persönlich und sind somit sehr aufwändig.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90-Tage-Regel kann umgangen werden durch Vermietung auf anderen Plattformen</a:t>
            </a:r>
          </a:p>
        </p:txBody>
      </p:sp>
    </p:spTree>
    <p:extLst>
      <p:ext uri="{BB962C8B-B14F-4D97-AF65-F5344CB8AC3E}">
        <p14:creationId xmlns:p14="http://schemas.microsoft.com/office/powerpoint/2010/main" val="118896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Tessin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reguliert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gewerbsmässige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Vermietung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93D879-618B-BA57-02C6-6AE4C6EC5FB3}"/>
              </a:ext>
            </a:extLst>
          </p:cNvPr>
          <p:cNvSpPr txBox="1"/>
          <p:nvPr/>
        </p:nvSpPr>
        <p:spPr>
          <a:xfrm>
            <a:off x="777290" y="3327618"/>
            <a:ext cx="39859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Wer eine Wohnung mehr als 90 Tage vermietet, gilt als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gewerbsmässiger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Vermieter und muss sich registrieren lassen. Zweitwohnungen gelten ab dann als Erstwohnung (-&gt; allfälliger Wertverlust).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8BEE32-0792-7171-912A-76D65859FAD5}"/>
              </a:ext>
            </a:extLst>
          </p:cNvPr>
          <p:cNvSpPr txBox="1"/>
          <p:nvPr/>
        </p:nvSpPr>
        <p:spPr>
          <a:xfrm>
            <a:off x="4763193" y="971802"/>
            <a:ext cx="3985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Vorteile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Einfach zu kommunizieren.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Kontrolle über Registrierungsnummer.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Nachteile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Unmut bei Zweitwohnungsbesitzenden.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Speziell im Tessin sind in Bergdörfern viele Erstwohnungen wegen der Abwanderung leer. Vermietung wäre eigentlich willkommen, um noch Einkünfte erzielen und die Bausubstanz nutzen zu können.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Was gilt bei Rustici?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54D2F15-BE78-9231-4BBA-4D0A5D7CD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5" y="1137066"/>
            <a:ext cx="2556092" cy="192132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B9C141-8BA0-B8CA-B1D2-4285A0D8F79F}"/>
              </a:ext>
            </a:extLst>
          </p:cNvPr>
          <p:cNvSpPr txBox="1"/>
          <p:nvPr/>
        </p:nvSpPr>
        <p:spPr>
          <a:xfrm rot="16200000">
            <a:off x="3208994" y="2542610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2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Unterseen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verbietet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Airbnb in der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Wohnzone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93D879-618B-BA57-02C6-6AE4C6EC5FB3}"/>
              </a:ext>
            </a:extLst>
          </p:cNvPr>
          <p:cNvSpPr txBox="1"/>
          <p:nvPr/>
        </p:nvSpPr>
        <p:spPr>
          <a:xfrm>
            <a:off x="900661" y="3322529"/>
            <a:ext cx="3985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Die kurzzeitige Vermietung ist in der Wohnzone verboten. In anderen Zonen gilt eine Mindestaufenthaltspflicht von drei Tagen. Zudem wurde neu ein Erstwohnanteil bei Neu- und Ersatzbauten eingeführt. Grundlage: revidiertes Baureglement 2024.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8BEE32-0792-7171-912A-76D65859FAD5}"/>
              </a:ext>
            </a:extLst>
          </p:cNvPr>
          <p:cNvSpPr txBox="1"/>
          <p:nvPr/>
        </p:nvSpPr>
        <p:spPr>
          <a:xfrm>
            <a:off x="4763193" y="971802"/>
            <a:ext cx="3985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Vorteile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Einfach zu kommunizieren.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Langfristig ausgelegter Ansatz mit EWAP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Nachteile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Starker Eingriff.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AEF089D-48C2-C1CD-0661-273C35444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48" b="22223"/>
          <a:stretch/>
        </p:blipFill>
        <p:spPr>
          <a:xfrm>
            <a:off x="980383" y="1052733"/>
            <a:ext cx="2800620" cy="20849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208EBD-B6E5-1C48-E9A9-A5F135D067C2}"/>
              </a:ext>
            </a:extLst>
          </p:cNvPr>
          <p:cNvSpPr txBox="1"/>
          <p:nvPr/>
        </p:nvSpPr>
        <p:spPr>
          <a:xfrm rot="16200000">
            <a:off x="3464730" y="2575145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de-DE" sz="10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86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Wilderswil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setzt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 von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93D879-618B-BA57-02C6-6AE4C6EC5FB3}"/>
              </a:ext>
            </a:extLst>
          </p:cNvPr>
          <p:cNvSpPr txBox="1"/>
          <p:nvPr/>
        </p:nvSpPr>
        <p:spPr>
          <a:xfrm>
            <a:off x="900661" y="3322529"/>
            <a:ext cx="39859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Die kurzzeitige Vermietung von unter 5 aufeinanderfolgenden Nächten ist auf dem gesamten Gemeindegebiet verboten. Für Neubauten, Erweiterungsbauten und Umnutzungen gilt ein Erstwohnanteil von 70%.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8BEE32-0792-7171-912A-76D65859FAD5}"/>
              </a:ext>
            </a:extLst>
          </p:cNvPr>
          <p:cNvSpPr txBox="1"/>
          <p:nvPr/>
        </p:nvSpPr>
        <p:spPr>
          <a:xfrm>
            <a:off x="4763193" y="971802"/>
            <a:ext cx="39859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Vorteile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Demokratisch legitimiert durch Urnenabstimmung vom 28. September 2025 mit 85,5% Ja-Stimmenanteil.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Einfach zu kommunizieren, da für gesamtes Gemeindegebiet einheitliche Lösung.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Nachteile der gewählten Lösung: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Starker Eingriff. </a:t>
            </a:r>
          </a:p>
        </p:txBody>
      </p:sp>
      <p:pic>
        <p:nvPicPr>
          <p:cNvPr id="6" name="Grafik 5" descr="Ein Bild, das Text, Screenshot, Schrift, Visitenkarte enthält.&#10;&#10;Automatisch generierte Beschreibung">
            <a:extLst>
              <a:ext uri="{FF2B5EF4-FFF2-40B4-BE49-F238E27FC236}">
                <a16:creationId xmlns:a16="http://schemas.microsoft.com/office/drawing/2014/main" id="{B5467ACC-AEE8-C60F-6DD5-A7784DDBB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661" y="1025000"/>
            <a:ext cx="3176882" cy="21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70206B6-9DC9-F1EC-50BF-B062EB89AFF8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dem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Wohnungsmarkt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E8DD0CB-F6A1-FF27-469E-D929D74B7F78}"/>
              </a:ext>
            </a:extLst>
          </p:cNvPr>
          <p:cNvGraphicFramePr>
            <a:graphicFrameLocks/>
          </p:cNvGraphicFramePr>
          <p:nvPr/>
        </p:nvGraphicFramePr>
        <p:xfrm>
          <a:off x="691856" y="1120817"/>
          <a:ext cx="8077919" cy="375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696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Schwierige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Umsetzungsfragen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93D879-618B-BA57-02C6-6AE4C6EC5FB3}"/>
              </a:ext>
            </a:extLst>
          </p:cNvPr>
          <p:cNvSpPr txBox="1"/>
          <p:nvPr/>
        </p:nvSpPr>
        <p:spPr>
          <a:xfrm>
            <a:off x="844617" y="1340643"/>
            <a:ext cx="36321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Fehlende Daten zum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Ausmass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der kurzzeitigen Vermietung in der Schweiz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Umgehungsmöglichkeiten der 90-Tage-Regel.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Kontrollen der Vermietung aktuell oft zeitaufwändig.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Inkasso der Tourismusabgaben.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13DEC5-ADDB-C09E-C393-0AC970FD5CCF}"/>
              </a:ext>
            </a:extLst>
          </p:cNvPr>
          <p:cNvSpPr txBox="1"/>
          <p:nvPr/>
        </p:nvSpPr>
        <p:spPr>
          <a:xfrm>
            <a:off x="4730816" y="1340643"/>
            <a:ext cx="4327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Schweizweite Erfassung der kurzzeitigen Vermietung (-&gt; Wäre Aufgabe für BFS)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Registrierungspflicht, Identifikationsnummer.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Daten digital erfassen über alle Plattformen hinweg. Automatische Sperrung durch Anbieter 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wäre dazu bereit).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Abgaben harmonisieren und vertragliche Lösung mit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anstreben wie in verschiedenen Kantonen bereits realisiert. </a:t>
            </a:r>
          </a:p>
          <a:p>
            <a:endParaRPr lang="de-DE" sz="1400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C292D84D-089B-99A4-0720-8B10A4DE6AF0}"/>
              </a:ext>
            </a:extLst>
          </p:cNvPr>
          <p:cNvCxnSpPr/>
          <p:nvPr/>
        </p:nvCxnSpPr>
        <p:spPr>
          <a:xfrm>
            <a:off x="4219575" y="1666875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ED784D8-320B-2612-C318-EB54E4AF1220}"/>
              </a:ext>
            </a:extLst>
          </p:cNvPr>
          <p:cNvCxnSpPr/>
          <p:nvPr/>
        </p:nvCxnSpPr>
        <p:spPr>
          <a:xfrm>
            <a:off x="4219575" y="2133600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7B74ED95-F6BF-76A7-4BA6-9122AA563697}"/>
              </a:ext>
            </a:extLst>
          </p:cNvPr>
          <p:cNvCxnSpPr/>
          <p:nvPr/>
        </p:nvCxnSpPr>
        <p:spPr>
          <a:xfrm>
            <a:off x="4219575" y="2828925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FCF4131-A40D-9408-8997-E5B3726D310E}"/>
              </a:ext>
            </a:extLst>
          </p:cNvPr>
          <p:cNvCxnSpPr/>
          <p:nvPr/>
        </p:nvCxnSpPr>
        <p:spPr>
          <a:xfrm>
            <a:off x="4219575" y="3638550"/>
            <a:ext cx="4191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607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Wichtigste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Erkenntnisse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5CF915-CF3D-AF44-AB07-CE2660F656B1}"/>
              </a:ext>
            </a:extLst>
          </p:cNvPr>
          <p:cNvSpPr txBox="1"/>
          <p:nvPr/>
        </p:nvSpPr>
        <p:spPr>
          <a:xfrm>
            <a:off x="844616" y="1573968"/>
            <a:ext cx="811950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Die Wohnungsknappheit in vielen Tourismusgemeinden im Berggebiet ist akut und wird sich nicht so schnell wieder entschärfen. </a:t>
            </a:r>
          </a:p>
          <a:p>
            <a:pPr marL="342900" indent="-342900">
              <a:buFont typeface="+mj-lt"/>
              <a:buAutoNum type="arabicPeriod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Die Ursachen sind vielfältig. Entsprechend gibt es keine Musterlösung. </a:t>
            </a:r>
          </a:p>
          <a:p>
            <a:pPr marL="342900" indent="-342900">
              <a:buFont typeface="+mj-lt"/>
              <a:buAutoNum type="arabicPeriod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Es empfiehlt sich, in einem ersten Schritt eine Situationsanalyse vorzunehmen und eine Wohnraumstrategie zu erarbeiten. Der Erlass einer Planungszone kann Zeit verschaffen. </a:t>
            </a:r>
          </a:p>
          <a:p>
            <a:pPr marL="342900" indent="-342900">
              <a:buFont typeface="+mj-lt"/>
              <a:buAutoNum type="arabicPeriod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Abgestützt auf die Wohnraumstrategie können standortangepasste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ergriffen werden. Oft wird es sich dabei um einen Mix an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Massnahmen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handeln. </a:t>
            </a:r>
          </a:p>
        </p:txBody>
      </p:sp>
    </p:spTree>
    <p:extLst>
      <p:ext uri="{BB962C8B-B14F-4D97-AF65-F5344CB8AC3E}">
        <p14:creationId xmlns:p14="http://schemas.microsoft.com/office/powerpoint/2010/main" val="2931874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70206B6-9DC9-F1EC-50BF-B062EB89AFF8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auf dem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Wohnungsmarkt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 descr="Ein Bild, das Text, Screenshot, Karte enthält.&#10;&#10;Automatisch generierte Beschreibung">
            <a:extLst>
              <a:ext uri="{FF2B5EF4-FFF2-40B4-BE49-F238E27FC236}">
                <a16:creationId xmlns:a16="http://schemas.microsoft.com/office/drawing/2014/main" id="{CFCD486C-4045-231E-26F1-F2D67DC2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45" y="976869"/>
            <a:ext cx="8537510" cy="416663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F17D96-C580-6664-E8D3-99C4F221FE2F}"/>
              </a:ext>
            </a:extLst>
          </p:cNvPr>
          <p:cNvSpPr txBox="1"/>
          <p:nvPr/>
        </p:nvSpPr>
        <p:spPr>
          <a:xfrm>
            <a:off x="7190022" y="3593275"/>
            <a:ext cx="1317990" cy="1277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Beispiele: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Zermatt: 0,42%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Scuol 0,25%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Davos 0.12%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Visp 0,1%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Lenk 0,0%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Trient 0.0%</a:t>
            </a:r>
          </a:p>
        </p:txBody>
      </p:sp>
    </p:spTree>
    <p:extLst>
      <p:ext uri="{BB962C8B-B14F-4D97-AF65-F5344CB8AC3E}">
        <p14:creationId xmlns:p14="http://schemas.microsoft.com/office/powerpoint/2010/main" val="28996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Ursachen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derzeitigen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Wohnungsknappheit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Berggebiet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B96F2E-E9EA-BA42-9878-3327B8BD7679}"/>
              </a:ext>
            </a:extLst>
          </p:cNvPr>
          <p:cNvSpPr txBox="1"/>
          <p:nvPr/>
        </p:nvSpPr>
        <p:spPr>
          <a:xfrm>
            <a:off x="844616" y="1239770"/>
            <a:ext cx="80474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Bevölkerungszunahme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 allen Landesgegenden. Erhöhte Nachfrage nach Erst- und Zweitwohnungen. Der Zweitwohnungsmarkt im Alpenraum ist leer geräumt.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Demographischer Wandel.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Zunahme der Überalterung und Unternutzung von Immobilien.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Raumplanungsgesetz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Verknappung von Bauland. Siedlungsentwicklung nach innen wird gebremst durch Einsprachen (NIMBY), Lärmvorschriften, Denkmalpflege, mangelnde Mobilisierung von Bauland, …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Konstruktionsfehler in der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Zweitwohnungsgesetzgebung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Problematisch bei Vermietung von Erstwohnungen.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Fehlende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Angestelltenwohnungen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Fehlende institutionelle Anleger.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Gemeinnütziger Wohnungsbau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im Berggebiet kaum verbreitet. </a:t>
            </a:r>
          </a:p>
        </p:txBody>
      </p:sp>
    </p:spTree>
    <p:extLst>
      <p:ext uri="{BB962C8B-B14F-4D97-AF65-F5344CB8AC3E}">
        <p14:creationId xmlns:p14="http://schemas.microsoft.com/office/powerpoint/2010/main" val="340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E91D6-9C5E-A486-9005-27E965A40B6C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Bisherige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SAB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Wohnraum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CD3EDCF-2FE3-37C4-4CC8-D134498BB134}"/>
              </a:ext>
            </a:extLst>
          </p:cNvPr>
          <p:cNvSpPr txBox="1"/>
          <p:nvPr/>
        </p:nvSpPr>
        <p:spPr>
          <a:xfrm>
            <a:off x="4364307" y="1240282"/>
            <a:ext cx="46095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2022: 	Publikation Leitfaden «Attraktive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Wohnungen in Berggebieten»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2023 / 24: 	Mitarbeit am Aktionsplan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Wohnungsknappheit unter Federführung von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Bundesrat Parmelin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2024 / 25: 	Pilotprojekt zu Angestelltenwohnungen in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Tourismusgemeinden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Mitarbeit am Baukasten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Wohnraumförderung des BWO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Grundlagenarbeiten zum Umgang mit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in der Schweiz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A71858-B66D-76DE-7ED9-4DBFA7BE3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0" t="22358" r="7603"/>
          <a:stretch/>
        </p:blipFill>
        <p:spPr>
          <a:xfrm>
            <a:off x="969430" y="1695901"/>
            <a:ext cx="3117827" cy="21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E91D6-9C5E-A486-9005-27E965A40B6C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Leitfaden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Attraktives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Berggebiet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853572-1E6C-5F1F-4B37-381DE05ED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16" y="867845"/>
            <a:ext cx="2758218" cy="3911868"/>
          </a:xfrm>
          <a:prstGeom prst="rect">
            <a:avLst/>
          </a:prstGeom>
        </p:spPr>
      </p:pic>
      <p:pic>
        <p:nvPicPr>
          <p:cNvPr id="7" name="Grafik 6" descr="Ein Bild, das Text, Baum, Fenster, draußen enthält.&#10;&#10;Automatisch generierte Beschreibung">
            <a:extLst>
              <a:ext uri="{FF2B5EF4-FFF2-40B4-BE49-F238E27FC236}">
                <a16:creationId xmlns:a16="http://schemas.microsoft.com/office/drawing/2014/main" id="{2CFC76A5-9770-EAAC-B948-01FA00F9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994" y="867844"/>
            <a:ext cx="2774476" cy="3911869"/>
          </a:xfrm>
          <a:prstGeom prst="rect">
            <a:avLst/>
          </a:prstGeom>
        </p:spPr>
      </p:pic>
      <p:pic>
        <p:nvPicPr>
          <p:cNvPr id="9" name="Grafik 8" descr="Ein Bild, das Muster, Quadrat, Symmetrie, Design enthält.&#10;&#10;Automatisch generierte Beschreibung">
            <a:extLst>
              <a:ext uri="{FF2B5EF4-FFF2-40B4-BE49-F238E27FC236}">
                <a16:creationId xmlns:a16="http://schemas.microsoft.com/office/drawing/2014/main" id="{6A4E3884-0E83-CC3D-6E25-2ECF737C3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630" y="2899166"/>
            <a:ext cx="1880546" cy="18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E91D6-9C5E-A486-9005-27E965A40B6C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Aktionsplan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Wohnungsknappheit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erkennt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Problemlage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99677B0-E2BD-F7FA-A410-2C110CD3E40B}"/>
              </a:ext>
            </a:extLst>
          </p:cNvPr>
          <p:cNvSpPr txBox="1"/>
          <p:nvPr/>
        </p:nvSpPr>
        <p:spPr>
          <a:xfrm>
            <a:off x="844615" y="1111181"/>
            <a:ext cx="82993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Innenentwicklung erleichtern und qualitätsvoll umsetzen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Gemeinden bei der Erarbeitung von Strategien zur räumlichen Entwicklung unterstützen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Durchlässigkeit und Durchmischung von Wohn- und Arbeitszonen erleichtern (z.B. Umnutzung von Hotel- und Büroimmobilien)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Gezielt Ausnützungsziffern erhöhen oder Grenzabstände reduzieren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Konsequente Mobilisierung von Bauland</a:t>
            </a:r>
          </a:p>
          <a:p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Verfahren stärken und beschleunigen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Interessensabwägung stärken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Missbräuchliche Einsprachen reduzieren und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Einspracheverfahren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verwesentlichen</a:t>
            </a:r>
            <a:endParaRPr lang="de-CH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Planungs- und Bewilligungsverfahren effizienter gestalten (Fristen, personelle Ressourcen)</a:t>
            </a:r>
          </a:p>
          <a:p>
            <a:pPr marL="342900" indent="-342900">
              <a:buFont typeface="+mj-lt"/>
              <a:buAutoNum type="arabicPeriod"/>
            </a:pP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600" b="1" dirty="0">
                <a:latin typeface="Arial" panose="020B0604020202020204" pitchFamily="34" charset="0"/>
                <a:cs typeface="Arial" panose="020B0604020202020204" pitchFamily="34" charset="0"/>
              </a:rPr>
              <a:t>Genügend preisgünstigen Wohnraum schaffen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Indirekte Wohnraumförderung stärken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Mehrausnützungen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einen Mindestanteil von gemeinnützigem Wohnraum vorsehen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Förderung von altersgerechtem (und hindernisfreiem) Wohnraum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Regelungen für den Umgang mit temporär genutztem Wohnraum (Angestelltenwohnungen, </a:t>
            </a:r>
            <a:r>
              <a:rPr lang="de-CH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CH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Tourismusgemeinden im Berggebiet beim Erhalt von bezahlbaren Erstwohnungen unterstützen (Erfa)</a:t>
            </a:r>
          </a:p>
          <a:p>
            <a:pPr marL="342900" indent="-342900">
              <a:buFont typeface="+mj-lt"/>
              <a:buAutoNum type="arabicPeriod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Ausbaustandards vereinfachen sowie einfacher und günstiger bauen. </a:t>
            </a:r>
          </a:p>
          <a:p>
            <a:endParaRPr lang="de-CH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7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Screenshot, Text, Ellenbogen enthält.&#10;&#10;Automatisch generierte Beschreibung">
            <a:extLst>
              <a:ext uri="{FF2B5EF4-FFF2-40B4-BE49-F238E27FC236}">
                <a16:creationId xmlns:a16="http://schemas.microsoft.com/office/drawing/2014/main" id="{EF0F0A94-47F9-9219-0F5E-D665A661D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0" y="982133"/>
            <a:ext cx="2858861" cy="4042833"/>
          </a:xfrm>
          <a:prstGeom prst="rect">
            <a:avLst/>
          </a:prstGeom>
        </p:spPr>
      </p:pic>
      <p:pic>
        <p:nvPicPr>
          <p:cNvPr id="5" name="Grafik 4" descr="Ein Bild, das Text, Screenshot, Kleidung, Im Haus enthält.&#10;&#10;Automatisch generierte Beschreibung">
            <a:extLst>
              <a:ext uri="{FF2B5EF4-FFF2-40B4-BE49-F238E27FC236}">
                <a16:creationId xmlns:a16="http://schemas.microsoft.com/office/drawing/2014/main" id="{3B1EC7A2-FCDA-712C-4105-47EB83A38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786" y="993702"/>
            <a:ext cx="2858861" cy="4031264"/>
          </a:xfrm>
          <a:prstGeom prst="rect">
            <a:avLst/>
          </a:prstGeom>
        </p:spPr>
      </p:pic>
      <p:pic>
        <p:nvPicPr>
          <p:cNvPr id="7" name="Grafik 6" descr="Ein Bild, das Screenshot, Muster, Symmetrie, Kreis enthält.&#10;&#10;Automatisch generierte Beschreibung">
            <a:extLst>
              <a:ext uri="{FF2B5EF4-FFF2-40B4-BE49-F238E27FC236}">
                <a16:creationId xmlns:a16="http://schemas.microsoft.com/office/drawing/2014/main" id="{C4F35835-E6F8-A194-1949-E145C2CCD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900" y="1803400"/>
            <a:ext cx="2383366" cy="238336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75DC712-B6FE-414C-979E-2922A409DCCF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Lösungsansätze</a:t>
            </a:r>
            <a:r>
              <a:rPr lang="en-US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</a:t>
            </a:r>
            <a:r>
              <a:rPr lang="en-US" sz="2000" b="1" dirty="0" err="1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Angestelltenwohnungen</a:t>
            </a:r>
            <a:endParaRPr lang="en-US" sz="2000" b="1" dirty="0">
              <a:solidFill>
                <a:srgbClr val="005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6D4EFD48-4501-0A46-9706-49879F2EC806}"/>
              </a:ext>
            </a:extLst>
          </p:cNvPr>
          <p:cNvSpPr txBox="1">
            <a:spLocks/>
          </p:cNvSpPr>
          <p:nvPr/>
        </p:nvSpPr>
        <p:spPr>
          <a:xfrm>
            <a:off x="844616" y="363788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de-CH" sz="2000" b="1" dirty="0">
                <a:solidFill>
                  <a:srgbClr val="005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Lösungsansätze für Angestelltenwohnungen im Überblick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B382A8-176F-B110-0CA1-75B35F7A6889}"/>
              </a:ext>
            </a:extLst>
          </p:cNvPr>
          <p:cNvSpPr txBox="1"/>
          <p:nvPr/>
        </p:nvSpPr>
        <p:spPr>
          <a:xfrm>
            <a:off x="3137953" y="1125097"/>
            <a:ext cx="289213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„Dem Markt überlassen oder…“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749CB4C-3AD2-41C3-FC7B-6CDC769CB718}"/>
              </a:ext>
            </a:extLst>
          </p:cNvPr>
          <p:cNvSpPr txBox="1"/>
          <p:nvPr/>
        </p:nvSpPr>
        <p:spPr>
          <a:xfrm>
            <a:off x="498361" y="1740687"/>
            <a:ext cx="3725909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Prioritär: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touristischen Unternehmen stehen in der Verantwortung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Unternehmen stellen Wohnraum zur Verfügung (auch in Kooperationen)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Destinationen treten als Intermediäre und Vermittler auf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-&gt; Die Bereitstellung von Wohnraum liegt im ureigensten Interesse der touristischen Unternehmen (Fachkräftemangel). </a:t>
            </a: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C6FF629-0BFB-4E2D-8D06-EE5A01A2638A}"/>
              </a:ext>
            </a:extLst>
          </p:cNvPr>
          <p:cNvSpPr txBox="1"/>
          <p:nvPr/>
        </p:nvSpPr>
        <p:spPr>
          <a:xfrm>
            <a:off x="4376540" y="1740687"/>
            <a:ext cx="4931158" cy="3323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Subsidiär: </a:t>
            </a:r>
          </a:p>
          <a:p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Die Gemeinden können unterstützen: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Wohnraumstrategie erarbeiten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Informationen bereit 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Dialog fördern und Projekte initiieren.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Wohnraum für Einheimische schaffen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Plattformen wie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regulieren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Hotelzone oder Zone für Personalwohnungen schaffen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Bauland und/oder finanzielle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Ustü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zur Verfügung stellen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Erhebung Lenkungsabgabe für Wohnraumförderung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Umnutzung leerstehender Gebäude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Mobilitätskonzepte erstellen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-&gt; die Potenziale der Raumplanung und Wohnraum- </a:t>
            </a:r>
            <a:b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politik</a:t>
            </a:r>
            <a:r>
              <a:rPr lang="de-CH" sz="1400" b="1" dirty="0">
                <a:latin typeface="Arial" panose="020B0604020202020204" pitchFamily="34" charset="0"/>
                <a:cs typeface="Arial" panose="020B0604020202020204" pitchFamily="34" charset="0"/>
              </a:rPr>
              <a:t> nutzen. </a:t>
            </a:r>
          </a:p>
        </p:txBody>
      </p:sp>
    </p:spTree>
    <p:extLst>
      <p:ext uri="{BB962C8B-B14F-4D97-AF65-F5344CB8AC3E}">
        <p14:creationId xmlns:p14="http://schemas.microsoft.com/office/powerpoint/2010/main" val="460461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SAB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85A"/>
      </a:accent1>
      <a:accent2>
        <a:srgbClr val="003C6A"/>
      </a:accent2>
      <a:accent3>
        <a:srgbClr val="991843"/>
      </a:accent3>
      <a:accent4>
        <a:srgbClr val="D74918"/>
      </a:accent4>
      <a:accent5>
        <a:srgbClr val="929292"/>
      </a:accent5>
      <a:accent6>
        <a:srgbClr val="009683"/>
      </a:accent6>
      <a:hlink>
        <a:srgbClr val="0065AB"/>
      </a:hlink>
      <a:folHlink>
        <a:srgbClr val="00B1B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3" id="{BDAAD7D3-E88B-4F70-BACE-205BD2586688}" vid="{86D1BFDB-2F98-4386-B889-BE869B05324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DBUND-Master v3.13">
    <a:dk1>
      <a:sysClr val="windowText" lastClr="000000"/>
    </a:dk1>
    <a:lt1>
      <a:sysClr val="window" lastClr="FFFFFF"/>
    </a:lt1>
    <a:dk2>
      <a:srgbClr val="44546A"/>
    </a:dk2>
    <a:lt2>
      <a:srgbClr val="E6E6E6"/>
    </a:lt2>
    <a:accent1>
      <a:srgbClr val="05A8AF"/>
    </a:accent1>
    <a:accent2>
      <a:srgbClr val="294171"/>
    </a:accent2>
    <a:accent3>
      <a:srgbClr val="F1E21A"/>
    </a:accent3>
    <a:accent4>
      <a:srgbClr val="E1AE3A"/>
    </a:accent4>
    <a:accent5>
      <a:srgbClr val="BB006A"/>
    </a:accent5>
    <a:accent6>
      <a:srgbClr val="939393"/>
    </a:accent6>
    <a:hlink>
      <a:srgbClr val="0563C1"/>
    </a:hlink>
    <a:folHlink>
      <a:srgbClr val="0563C1"/>
    </a:folHlink>
  </a:clrScheme>
  <a:fontScheme name="CDBUND-Master-v3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SAB_ppt_Vorlage_16_9-1</Template>
  <TotalTime>0</TotalTime>
  <Words>1308</Words>
  <Application>Microsoft Macintosh PowerPoint</Application>
  <PresentationFormat>Bildschirmpräsentation (16:9)</PresentationFormat>
  <Paragraphs>211</Paragraphs>
  <Slides>21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Office-Design</vt:lpstr>
      <vt:lpstr>Umgang mit temporär genutztem Wohnraum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Metaloop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Niederer</dc:creator>
  <cp:lastModifiedBy>Microsoft Office-Anwender</cp:lastModifiedBy>
  <cp:revision>126</cp:revision>
  <dcterms:created xsi:type="dcterms:W3CDTF">2020-12-08T10:04:34Z</dcterms:created>
  <dcterms:modified xsi:type="dcterms:W3CDTF">2025-10-28T12:23:08Z</dcterms:modified>
</cp:coreProperties>
</file>